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D631-6C36-4AEC-AF37-96869AD11974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6829-1BAB-495D-8B59-3F8A59F13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D631-6C36-4AEC-AF37-96869AD11974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6829-1BAB-495D-8B59-3F8A59F13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D631-6C36-4AEC-AF37-96869AD11974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6829-1BAB-495D-8B59-3F8A59F13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D631-6C36-4AEC-AF37-96869AD11974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6829-1BAB-495D-8B59-3F8A59F13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D631-6C36-4AEC-AF37-96869AD11974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6829-1BAB-495D-8B59-3F8A59F13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D631-6C36-4AEC-AF37-96869AD11974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6829-1BAB-495D-8B59-3F8A59F13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D631-6C36-4AEC-AF37-96869AD11974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6829-1BAB-495D-8B59-3F8A59F13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D631-6C36-4AEC-AF37-96869AD11974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6829-1BAB-495D-8B59-3F8A59F13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D631-6C36-4AEC-AF37-96869AD11974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6829-1BAB-495D-8B59-3F8A59F13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D631-6C36-4AEC-AF37-96869AD11974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6829-1BAB-495D-8B59-3F8A59F13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1D631-6C36-4AEC-AF37-96869AD11974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6829-1BAB-495D-8B59-3F8A59F13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1D631-6C36-4AEC-AF37-96869AD11974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A6829-1BAB-495D-8B59-3F8A59F13A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Venn Diagrams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43000" y="2057400"/>
            <a:ext cx="6629400" cy="426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33400" y="210236"/>
            <a:ext cx="8750611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A survey of 80 sophomores at a certain western college showed the following: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36 take English				32 take history</a:t>
            </a:r>
          </a:p>
          <a:p>
            <a:r>
              <a:rPr lang="en-US" dirty="0"/>
              <a:t>32 take political science			16 take history and English</a:t>
            </a:r>
          </a:p>
          <a:p>
            <a:r>
              <a:rPr lang="en-US" dirty="0"/>
              <a:t>16 take political science and history		14 take political science and English</a:t>
            </a:r>
          </a:p>
          <a:p>
            <a:r>
              <a:rPr lang="en-US" dirty="0"/>
              <a:t> 6 take all three</a:t>
            </a:r>
          </a:p>
        </p:txBody>
      </p:sp>
      <p:pic>
        <p:nvPicPr>
          <p:cNvPr id="10" name="Picture 9" descr="Venn_diagra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2286000"/>
            <a:ext cx="3638550" cy="3440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/>
              <a:t>How many students:</a:t>
            </a:r>
          </a:p>
          <a:p>
            <a:pPr>
              <a:buNone/>
            </a:pPr>
            <a:r>
              <a:rPr lang="en-US" dirty="0"/>
              <a:t>		a) take English and neither of the other two?		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		b)  Take none of the three courses?			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		c)  take history, but neither of the other two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		</a:t>
            </a:r>
            <a:r>
              <a:rPr lang="en-US" dirty="0" smtClean="0"/>
              <a:t>d</a:t>
            </a:r>
            <a:r>
              <a:rPr lang="en-US" dirty="0"/>
              <a:t>)      take political science and history but </a:t>
            </a:r>
            <a:r>
              <a:rPr lang="en-US" dirty="0" smtClean="0"/>
              <a:t>not English?</a:t>
            </a: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 smtClean="0"/>
              <a:t>		e)  </a:t>
            </a:r>
            <a:r>
              <a:rPr lang="en-US" dirty="0"/>
              <a:t>do not take political science?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66800" y="2667000"/>
            <a:ext cx="6477000" cy="3810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2000" dirty="0"/>
              <a:t>A chicken farmer surveyed his flock with the following results.  The farmer </a:t>
            </a:r>
          </a:p>
          <a:p>
            <a:pPr>
              <a:buNone/>
            </a:pPr>
            <a:r>
              <a:rPr lang="en-US" sz="2000" dirty="0" smtClean="0"/>
              <a:t>has</a:t>
            </a:r>
            <a:r>
              <a:rPr lang="en-US" sz="2000" dirty="0"/>
              <a:t>:</a:t>
            </a:r>
          </a:p>
          <a:p>
            <a:pPr>
              <a:buNone/>
            </a:pPr>
            <a:r>
              <a:rPr lang="en-US" sz="2000" dirty="0" smtClean="0"/>
              <a:t>9 </a:t>
            </a:r>
            <a:r>
              <a:rPr lang="en-US" sz="2000" dirty="0"/>
              <a:t>fat red roosters(male)	37 fat chickens	6 thin red roosters</a:t>
            </a:r>
          </a:p>
          <a:p>
            <a:pPr>
              <a:buNone/>
            </a:pPr>
            <a:r>
              <a:rPr lang="en-US" sz="2000" dirty="0" smtClean="0"/>
              <a:t>2 </a:t>
            </a:r>
            <a:r>
              <a:rPr lang="en-US" sz="2000" dirty="0"/>
              <a:t>fat red hens		</a:t>
            </a:r>
            <a:r>
              <a:rPr lang="en-US" sz="2000" dirty="0" smtClean="0"/>
              <a:t>7 </a:t>
            </a:r>
            <a:r>
              <a:rPr lang="en-US" sz="2000" dirty="0"/>
              <a:t>thin brown hens	5 thin red hens</a:t>
            </a:r>
          </a:p>
          <a:p>
            <a:pPr>
              <a:buNone/>
            </a:pPr>
            <a:r>
              <a:rPr lang="en-US" sz="2000" dirty="0" smtClean="0"/>
              <a:t>26 </a:t>
            </a:r>
            <a:r>
              <a:rPr lang="en-US" sz="2000" dirty="0"/>
              <a:t>fat roosters (total)	</a:t>
            </a:r>
            <a:r>
              <a:rPr lang="en-US" sz="2000" dirty="0" smtClean="0"/>
              <a:t>18 </a:t>
            </a:r>
            <a:r>
              <a:rPr lang="en-US" sz="2000" dirty="0"/>
              <a:t>thin brown roosters</a:t>
            </a:r>
          </a:p>
          <a:p>
            <a:pPr>
              <a:buNone/>
            </a:pPr>
            <a:r>
              <a:rPr lang="en-US" sz="2000" dirty="0" smtClean="0"/>
              <a:t>(HINT</a:t>
            </a:r>
            <a:r>
              <a:rPr lang="en-US" sz="2000" dirty="0"/>
              <a:t>: in your Venn diagram make a circle for fat, for male and for </a:t>
            </a:r>
            <a:r>
              <a:rPr lang="en-US" sz="2000" dirty="0" smtClean="0"/>
              <a:t>red)</a:t>
            </a:r>
            <a:endParaRPr lang="en-US" sz="2000" dirty="0"/>
          </a:p>
          <a:p>
            <a:endParaRPr lang="en-US" dirty="0"/>
          </a:p>
        </p:txBody>
      </p:sp>
      <p:pic>
        <p:nvPicPr>
          <p:cNvPr id="4" name="Picture 3" descr="Venn_diagra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2819400"/>
            <a:ext cx="3429000" cy="3241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Answer the following questions about the flock(HINT: in your Venn diagram make a circle for fat, for male and for red).  How many chickens are: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 marL="514350" indent="-514350">
              <a:buAutoNum type="alphaLcParenR"/>
            </a:pPr>
            <a:r>
              <a:rPr lang="en-US" dirty="0" smtClean="0"/>
              <a:t>fat</a:t>
            </a:r>
            <a:r>
              <a:rPr lang="en-US" dirty="0"/>
              <a:t>?	__________	</a:t>
            </a:r>
          </a:p>
          <a:p>
            <a:pPr marL="514350" indent="-514350">
              <a:buAutoNum type="alphaLcParenR" startAt="2"/>
            </a:pPr>
            <a:r>
              <a:rPr lang="en-US" dirty="0" smtClean="0"/>
              <a:t>red</a:t>
            </a:r>
            <a:r>
              <a:rPr lang="en-US" dirty="0"/>
              <a:t>?  ___________       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c</a:t>
            </a:r>
            <a:r>
              <a:rPr lang="en-US" dirty="0"/>
              <a:t>)  male?	_________</a:t>
            </a:r>
          </a:p>
          <a:p>
            <a:pPr marL="514350" indent="-514350">
              <a:buAutoNum type="alphaLcParenR" startAt="4"/>
            </a:pPr>
            <a:r>
              <a:rPr lang="en-US" dirty="0" smtClean="0"/>
              <a:t>fat</a:t>
            </a:r>
            <a:r>
              <a:rPr lang="en-US" dirty="0"/>
              <a:t>, but not male?  _________	    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e</a:t>
            </a:r>
            <a:r>
              <a:rPr lang="en-US" dirty="0"/>
              <a:t>)  brown, but not fat?  ________</a:t>
            </a:r>
          </a:p>
          <a:p>
            <a:pPr>
              <a:buNone/>
            </a:pPr>
            <a:r>
              <a:rPr lang="en-US" dirty="0"/>
              <a:t>f</a:t>
            </a:r>
            <a:r>
              <a:rPr lang="en-US" dirty="0" smtClean="0"/>
              <a:t>)</a:t>
            </a:r>
            <a:r>
              <a:rPr lang="en-US" dirty="0"/>
              <a:t>   </a:t>
            </a:r>
            <a:r>
              <a:rPr lang="en-US" dirty="0" smtClean="0"/>
              <a:t>red </a:t>
            </a:r>
            <a:r>
              <a:rPr lang="en-US" dirty="0"/>
              <a:t>and fat?  _________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057400" y="3581400"/>
            <a:ext cx="4953000" cy="297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93389" y="533400"/>
            <a:ext cx="8750611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z="1600" dirty="0"/>
              <a:t>Country-Western songs emphasize three basic themes: love, prison and trucks.  A </a:t>
            </a:r>
          </a:p>
          <a:p>
            <a:r>
              <a:rPr lang="en-US" sz="1600" dirty="0"/>
              <a:t>survey or the local Country-Western radio station produced the following data:</a:t>
            </a:r>
          </a:p>
          <a:p>
            <a:r>
              <a:rPr lang="en-US" sz="1600" dirty="0"/>
              <a:t> </a:t>
            </a:r>
          </a:p>
          <a:p>
            <a:r>
              <a:rPr lang="en-US" sz="1600" dirty="0"/>
              <a:t>12 songs about a truck driver who is in love while in prison</a:t>
            </a:r>
          </a:p>
          <a:p>
            <a:r>
              <a:rPr lang="en-US" sz="1600" dirty="0"/>
              <a:t>2 about people in prison who are not in love and do not drive trucks</a:t>
            </a:r>
          </a:p>
          <a:p>
            <a:r>
              <a:rPr lang="en-US" sz="1600" dirty="0"/>
              <a:t>8 about people who are out of prison, are not in love, and do not drive a truck</a:t>
            </a:r>
          </a:p>
          <a:p>
            <a:r>
              <a:rPr lang="en-US" sz="1600" dirty="0"/>
              <a:t>13 about a prisoner in love</a:t>
            </a:r>
          </a:p>
          <a:p>
            <a:r>
              <a:rPr lang="en-US" sz="1600" dirty="0"/>
              <a:t>28 about a person in love</a:t>
            </a:r>
          </a:p>
          <a:p>
            <a:r>
              <a:rPr lang="en-US" sz="1600" dirty="0"/>
              <a:t>18 about a truck driver in love</a:t>
            </a:r>
          </a:p>
          <a:p>
            <a:r>
              <a:rPr lang="en-US" sz="1600" dirty="0"/>
              <a:t>16 about truck drivers who are not in prison</a:t>
            </a:r>
          </a:p>
          <a:p>
            <a:r>
              <a:rPr lang="en-US" sz="1600" dirty="0"/>
              <a:t>3 about a truck driver in prison who is not in love</a:t>
            </a:r>
          </a:p>
        </p:txBody>
      </p:sp>
      <p:pic>
        <p:nvPicPr>
          <p:cNvPr id="10" name="Picture 9" descr="Venn_diagra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3733800"/>
            <a:ext cx="2876550" cy="2719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Find the number of songs about:</a:t>
            </a:r>
          </a:p>
          <a:p>
            <a:pPr marL="514350" indent="-514350">
              <a:buAutoNum type="alphaLcParenR"/>
            </a:pPr>
            <a:r>
              <a:rPr lang="en-US" dirty="0" smtClean="0"/>
              <a:t>How </a:t>
            </a:r>
            <a:r>
              <a:rPr lang="en-US" dirty="0"/>
              <a:t>many songs were surveyed?	</a:t>
            </a:r>
          </a:p>
          <a:p>
            <a:pPr marL="514350" indent="-514350">
              <a:buAutoNum type="alphaLcParenR" startAt="2"/>
            </a:pPr>
            <a:r>
              <a:rPr lang="en-US" dirty="0" smtClean="0"/>
              <a:t>truck </a:t>
            </a:r>
            <a:r>
              <a:rPr lang="en-US" dirty="0"/>
              <a:t>drivers?	</a:t>
            </a:r>
            <a:r>
              <a:rPr lang="en-US" dirty="0" smtClean="0"/>
              <a:t>______</a:t>
            </a:r>
          </a:p>
          <a:p>
            <a:pPr marL="514350" indent="-514350">
              <a:buAutoNum type="alphaLcParenR" startAt="3"/>
            </a:pPr>
            <a:r>
              <a:rPr lang="en-US" dirty="0" smtClean="0"/>
              <a:t>prisoners</a:t>
            </a:r>
            <a:r>
              <a:rPr lang="en-US" dirty="0"/>
              <a:t>?		__________	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d</a:t>
            </a:r>
            <a:r>
              <a:rPr lang="en-US" dirty="0"/>
              <a:t>)  truck drivers in prison?	______</a:t>
            </a:r>
          </a:p>
          <a:p>
            <a:pPr marL="514350" indent="-514350">
              <a:buAutoNum type="alphaLcParenR" startAt="5"/>
            </a:pPr>
            <a:r>
              <a:rPr lang="en-US" dirty="0" smtClean="0"/>
              <a:t>people </a:t>
            </a:r>
            <a:r>
              <a:rPr lang="en-US" dirty="0"/>
              <a:t>not in prison?	</a:t>
            </a:r>
            <a:r>
              <a:rPr lang="en-US" dirty="0" smtClean="0"/>
              <a:t>__________</a:t>
            </a:r>
          </a:p>
          <a:p>
            <a:pPr marL="514350" indent="-514350">
              <a:buNone/>
            </a:pPr>
            <a:r>
              <a:rPr lang="en-US" dirty="0" smtClean="0"/>
              <a:t>f</a:t>
            </a:r>
            <a:r>
              <a:rPr lang="en-US" dirty="0"/>
              <a:t>)  people not in love?	______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057400" y="3581400"/>
            <a:ext cx="4953000" cy="297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93389" y="687288"/>
            <a:ext cx="8750611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z="2400" dirty="0"/>
              <a:t>In a certain hospital, the following data on patients were recorded: </a:t>
            </a:r>
          </a:p>
          <a:p>
            <a:r>
              <a:rPr lang="en-US" sz="2000" dirty="0"/>
              <a:t> </a:t>
            </a:r>
          </a:p>
          <a:p>
            <a:r>
              <a:rPr lang="en-US" sz="2000" dirty="0"/>
              <a:t>25 patients had the A antigen			30 had the </a:t>
            </a:r>
            <a:r>
              <a:rPr lang="en-US" sz="2000" dirty="0" err="1"/>
              <a:t>Rh</a:t>
            </a:r>
            <a:r>
              <a:rPr lang="en-US" sz="2000" dirty="0"/>
              <a:t> antigen</a:t>
            </a:r>
          </a:p>
          <a:p>
            <a:r>
              <a:rPr lang="en-US" sz="2000" dirty="0"/>
              <a:t>17 had the A and the B antigen		12 had none of the antigens</a:t>
            </a:r>
          </a:p>
          <a:p>
            <a:r>
              <a:rPr lang="en-US" sz="2000" dirty="0"/>
              <a:t>27 had the B antigen				16 had the A and </a:t>
            </a:r>
            <a:r>
              <a:rPr lang="en-US" sz="2000" dirty="0" err="1"/>
              <a:t>Rh</a:t>
            </a:r>
            <a:r>
              <a:rPr lang="en-US" sz="2000" dirty="0"/>
              <a:t> antigen</a:t>
            </a:r>
          </a:p>
          <a:p>
            <a:r>
              <a:rPr lang="en-US" sz="2000" dirty="0"/>
              <a:t>22 had the B and </a:t>
            </a:r>
            <a:r>
              <a:rPr lang="en-US" sz="2000" dirty="0" err="1"/>
              <a:t>Rh</a:t>
            </a:r>
            <a:r>
              <a:rPr lang="en-US" sz="2000" dirty="0"/>
              <a:t> antigens			15 had all three antigens</a:t>
            </a:r>
          </a:p>
          <a:p>
            <a:r>
              <a:rPr lang="en-US" sz="1600" dirty="0"/>
              <a:t> </a:t>
            </a:r>
          </a:p>
          <a:p>
            <a:r>
              <a:rPr lang="en-US" sz="1600" dirty="0"/>
              <a:t> </a:t>
            </a:r>
          </a:p>
        </p:txBody>
      </p:sp>
      <p:pic>
        <p:nvPicPr>
          <p:cNvPr id="10" name="Picture 9" descr="Venn_diagra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3733800"/>
            <a:ext cx="2876550" cy="2719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997839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How many patients: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	a)  are represented here?	_________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	b)  have exactly one antigen?		__________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	c)  have exactly two antigens?	________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125</Words>
  <Application>Microsoft Office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Venn Diagrams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Cabot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Venn Diagrams</dc:title>
  <dc:creator>BeasoA</dc:creator>
  <cp:lastModifiedBy>beasoa</cp:lastModifiedBy>
  <cp:revision>17</cp:revision>
  <dcterms:created xsi:type="dcterms:W3CDTF">2010-09-22T13:40:33Z</dcterms:created>
  <dcterms:modified xsi:type="dcterms:W3CDTF">2012-09-18T18:40:05Z</dcterms:modified>
</cp:coreProperties>
</file>